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B9AEB-5D51-4775-B516-5344ECB0EE4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3F71AE1-EBFB-496D-92D3-5BB3D4288AEF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 smtClean="0"/>
            <a:t>Singoli Prodotti Turistici</a:t>
          </a:r>
          <a:endParaRPr lang="it-IT" dirty="0"/>
        </a:p>
      </dgm:t>
    </dgm:pt>
    <dgm:pt modelId="{8126F094-B302-4ADC-ACF4-01D568BF7EBE}" type="parTrans" cxnId="{F7D6C8B3-5DF3-435A-99C7-8A9A759292A9}">
      <dgm:prSet/>
      <dgm:spPr/>
      <dgm:t>
        <a:bodyPr/>
        <a:lstStyle/>
        <a:p>
          <a:endParaRPr lang="it-IT"/>
        </a:p>
      </dgm:t>
    </dgm:pt>
    <dgm:pt modelId="{60D6C3EC-9409-4103-9860-44B283E9A8AB}" type="sibTrans" cxnId="{F7D6C8B3-5DF3-435A-99C7-8A9A759292A9}">
      <dgm:prSet/>
      <dgm:spPr/>
      <dgm:t>
        <a:bodyPr/>
        <a:lstStyle/>
        <a:p>
          <a:endParaRPr lang="it-IT"/>
        </a:p>
      </dgm:t>
    </dgm:pt>
    <dgm:pt modelId="{E8EDF436-3AE0-41D0-B64B-877F20B5C698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 smtClean="0"/>
            <a:t>Sistema Turistico </a:t>
          </a:r>
          <a:endParaRPr lang="it-IT" dirty="0"/>
        </a:p>
      </dgm:t>
    </dgm:pt>
    <dgm:pt modelId="{C4203933-0F5B-4915-8269-2094434869C6}" type="parTrans" cxnId="{7768AF29-C96A-40DC-9614-89AE63849E3C}">
      <dgm:prSet/>
      <dgm:spPr/>
      <dgm:t>
        <a:bodyPr/>
        <a:lstStyle/>
        <a:p>
          <a:endParaRPr lang="it-IT"/>
        </a:p>
      </dgm:t>
    </dgm:pt>
    <dgm:pt modelId="{347111B8-07BC-4C65-98F5-7BE9225255B4}" type="sibTrans" cxnId="{7768AF29-C96A-40DC-9614-89AE63849E3C}">
      <dgm:prSet/>
      <dgm:spPr/>
      <dgm:t>
        <a:bodyPr/>
        <a:lstStyle/>
        <a:p>
          <a:endParaRPr lang="it-IT"/>
        </a:p>
      </dgm:t>
    </dgm:pt>
    <dgm:pt modelId="{2C439859-61DC-417A-BD26-8021E69F59B7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 smtClean="0"/>
            <a:t>Territorio</a:t>
          </a:r>
          <a:endParaRPr lang="it-IT" dirty="0"/>
        </a:p>
      </dgm:t>
    </dgm:pt>
    <dgm:pt modelId="{1EE394DC-32CB-4633-9FAE-387A3C09C77F}" type="parTrans" cxnId="{48E85F61-D830-4B98-BEF2-E4F721D03960}">
      <dgm:prSet/>
      <dgm:spPr/>
      <dgm:t>
        <a:bodyPr/>
        <a:lstStyle/>
        <a:p>
          <a:endParaRPr lang="it-IT"/>
        </a:p>
      </dgm:t>
    </dgm:pt>
    <dgm:pt modelId="{DBC3553E-87D3-44A9-8808-624E8BA7C91A}" type="sibTrans" cxnId="{48E85F61-D830-4B98-BEF2-E4F721D03960}">
      <dgm:prSet/>
      <dgm:spPr/>
      <dgm:t>
        <a:bodyPr/>
        <a:lstStyle/>
        <a:p>
          <a:endParaRPr lang="it-IT"/>
        </a:p>
      </dgm:t>
    </dgm:pt>
    <dgm:pt modelId="{FCAD89FF-2C82-4789-9CA7-2313225ED212}" type="pres">
      <dgm:prSet presAssocID="{29DB9AEB-5D51-4775-B516-5344ECB0EE4B}" presName="CompostProcess" presStyleCnt="0">
        <dgm:presLayoutVars>
          <dgm:dir/>
          <dgm:resizeHandles val="exact"/>
        </dgm:presLayoutVars>
      </dgm:prSet>
      <dgm:spPr/>
    </dgm:pt>
    <dgm:pt modelId="{7A0A2F13-13DC-4D8E-A2AA-99E13C943634}" type="pres">
      <dgm:prSet presAssocID="{29DB9AEB-5D51-4775-B516-5344ECB0EE4B}" presName="arrow" presStyleLbl="bgShp" presStyleIdx="0" presStyleCnt="1"/>
      <dgm:spPr>
        <a:solidFill>
          <a:schemeClr val="accent2">
            <a:lumMod val="50000"/>
          </a:schemeClr>
        </a:solidFill>
      </dgm:spPr>
    </dgm:pt>
    <dgm:pt modelId="{19B338B7-B587-4E13-9657-304FFCBED816}" type="pres">
      <dgm:prSet presAssocID="{29DB9AEB-5D51-4775-B516-5344ECB0EE4B}" presName="linearProcess" presStyleCnt="0"/>
      <dgm:spPr/>
    </dgm:pt>
    <dgm:pt modelId="{79AB2FF8-DC72-480D-B283-8735F2B14A6C}" type="pres">
      <dgm:prSet presAssocID="{73F71AE1-EBFB-496D-92D3-5BB3D4288AE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515B2A-3636-4D9F-9CF1-8A7C47575942}" type="pres">
      <dgm:prSet presAssocID="{60D6C3EC-9409-4103-9860-44B283E9A8AB}" presName="sibTrans" presStyleCnt="0"/>
      <dgm:spPr/>
    </dgm:pt>
    <dgm:pt modelId="{CDC8B400-B4AB-4A47-B47C-81932CCA6AD5}" type="pres">
      <dgm:prSet presAssocID="{E8EDF436-3AE0-41D0-B64B-877F20B5C69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A99B09-0541-47C5-A9E0-010D05932C69}" type="pres">
      <dgm:prSet presAssocID="{347111B8-07BC-4C65-98F5-7BE9225255B4}" presName="sibTrans" presStyleCnt="0"/>
      <dgm:spPr/>
    </dgm:pt>
    <dgm:pt modelId="{3B4EC7B2-C82B-4C30-80C2-5EF4FE88D665}" type="pres">
      <dgm:prSet presAssocID="{2C439859-61DC-417A-BD26-8021E69F59B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68AF29-C96A-40DC-9614-89AE63849E3C}" srcId="{29DB9AEB-5D51-4775-B516-5344ECB0EE4B}" destId="{E8EDF436-3AE0-41D0-B64B-877F20B5C698}" srcOrd="1" destOrd="0" parTransId="{C4203933-0F5B-4915-8269-2094434869C6}" sibTransId="{347111B8-07BC-4C65-98F5-7BE9225255B4}"/>
    <dgm:cxn modelId="{4CC0484B-A66B-497D-A938-C7C356E4B0C5}" type="presOf" srcId="{E8EDF436-3AE0-41D0-B64B-877F20B5C698}" destId="{CDC8B400-B4AB-4A47-B47C-81932CCA6AD5}" srcOrd="0" destOrd="0" presId="urn:microsoft.com/office/officeart/2005/8/layout/hProcess9"/>
    <dgm:cxn modelId="{99F5968C-8C78-4AAC-9561-429FFDD85DA5}" type="presOf" srcId="{73F71AE1-EBFB-496D-92D3-5BB3D4288AEF}" destId="{79AB2FF8-DC72-480D-B283-8735F2B14A6C}" srcOrd="0" destOrd="0" presId="urn:microsoft.com/office/officeart/2005/8/layout/hProcess9"/>
    <dgm:cxn modelId="{AFBA09B4-4F18-441D-B3B9-FA8041FA3D4E}" type="presOf" srcId="{29DB9AEB-5D51-4775-B516-5344ECB0EE4B}" destId="{FCAD89FF-2C82-4789-9CA7-2313225ED212}" srcOrd="0" destOrd="0" presId="urn:microsoft.com/office/officeart/2005/8/layout/hProcess9"/>
    <dgm:cxn modelId="{3434B78B-E30D-4AB4-8CFF-12BDAA17C08A}" type="presOf" srcId="{2C439859-61DC-417A-BD26-8021E69F59B7}" destId="{3B4EC7B2-C82B-4C30-80C2-5EF4FE88D665}" srcOrd="0" destOrd="0" presId="urn:microsoft.com/office/officeart/2005/8/layout/hProcess9"/>
    <dgm:cxn modelId="{F7D6C8B3-5DF3-435A-99C7-8A9A759292A9}" srcId="{29DB9AEB-5D51-4775-B516-5344ECB0EE4B}" destId="{73F71AE1-EBFB-496D-92D3-5BB3D4288AEF}" srcOrd="0" destOrd="0" parTransId="{8126F094-B302-4ADC-ACF4-01D568BF7EBE}" sibTransId="{60D6C3EC-9409-4103-9860-44B283E9A8AB}"/>
    <dgm:cxn modelId="{48E85F61-D830-4B98-BEF2-E4F721D03960}" srcId="{29DB9AEB-5D51-4775-B516-5344ECB0EE4B}" destId="{2C439859-61DC-417A-BD26-8021E69F59B7}" srcOrd="2" destOrd="0" parTransId="{1EE394DC-32CB-4633-9FAE-387A3C09C77F}" sibTransId="{DBC3553E-87D3-44A9-8808-624E8BA7C91A}"/>
    <dgm:cxn modelId="{0928331E-8D5F-4A6B-9026-7E842DE6161E}" type="presParOf" srcId="{FCAD89FF-2C82-4789-9CA7-2313225ED212}" destId="{7A0A2F13-13DC-4D8E-A2AA-99E13C943634}" srcOrd="0" destOrd="0" presId="urn:microsoft.com/office/officeart/2005/8/layout/hProcess9"/>
    <dgm:cxn modelId="{4A46BEDE-773B-453A-A1D0-43463C7DEDE7}" type="presParOf" srcId="{FCAD89FF-2C82-4789-9CA7-2313225ED212}" destId="{19B338B7-B587-4E13-9657-304FFCBED816}" srcOrd="1" destOrd="0" presId="urn:microsoft.com/office/officeart/2005/8/layout/hProcess9"/>
    <dgm:cxn modelId="{EF42B261-68F1-4770-87ED-E5DBCF0F20B0}" type="presParOf" srcId="{19B338B7-B587-4E13-9657-304FFCBED816}" destId="{79AB2FF8-DC72-480D-B283-8735F2B14A6C}" srcOrd="0" destOrd="0" presId="urn:microsoft.com/office/officeart/2005/8/layout/hProcess9"/>
    <dgm:cxn modelId="{376368B2-88E6-4AA0-BBDC-0D6B0AB3D061}" type="presParOf" srcId="{19B338B7-B587-4E13-9657-304FFCBED816}" destId="{D7515B2A-3636-4D9F-9CF1-8A7C47575942}" srcOrd="1" destOrd="0" presId="urn:microsoft.com/office/officeart/2005/8/layout/hProcess9"/>
    <dgm:cxn modelId="{06FFB23F-5AB0-4638-8589-0793358F561F}" type="presParOf" srcId="{19B338B7-B587-4E13-9657-304FFCBED816}" destId="{CDC8B400-B4AB-4A47-B47C-81932CCA6AD5}" srcOrd="2" destOrd="0" presId="urn:microsoft.com/office/officeart/2005/8/layout/hProcess9"/>
    <dgm:cxn modelId="{06BA0308-79C0-4ADE-A523-BBA97F5CEE4D}" type="presParOf" srcId="{19B338B7-B587-4E13-9657-304FFCBED816}" destId="{BAA99B09-0541-47C5-A9E0-010D05932C69}" srcOrd="3" destOrd="0" presId="urn:microsoft.com/office/officeart/2005/8/layout/hProcess9"/>
    <dgm:cxn modelId="{27FC4C2B-26F2-40F6-89DB-DECD2236DB84}" type="presParOf" srcId="{19B338B7-B587-4E13-9657-304FFCBED816}" destId="{3B4EC7B2-C82B-4C30-80C2-5EF4FE88D66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EA6F38-3FC2-4C3E-955A-2CA87FB63EA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7CFD195-452A-4592-A08A-7562A7440B1B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2000" dirty="0" smtClean="0"/>
            <a:t>Mare</a:t>
          </a:r>
          <a:r>
            <a:rPr lang="it-IT" sz="1600" dirty="0" smtClean="0"/>
            <a:t> : </a:t>
          </a:r>
          <a:r>
            <a:rPr lang="it-IT" sz="1800" dirty="0" smtClean="0"/>
            <a:t>adulti che viaggiano in coppia con i figli e appartengono ad un livello culturale ed economico-sociale medio. </a:t>
          </a:r>
          <a:endParaRPr lang="it-IT" sz="1800" dirty="0"/>
        </a:p>
      </dgm:t>
    </dgm:pt>
    <dgm:pt modelId="{D4E5F99A-389E-4A54-AEB2-30B83E60F139}" type="parTrans" cxnId="{60BC764C-F00B-489D-896A-7DD367CFE75A}">
      <dgm:prSet/>
      <dgm:spPr/>
      <dgm:t>
        <a:bodyPr/>
        <a:lstStyle/>
        <a:p>
          <a:endParaRPr lang="it-IT"/>
        </a:p>
      </dgm:t>
    </dgm:pt>
    <dgm:pt modelId="{3604C8DE-758E-41CD-B5FF-B919CBEEFFF7}" type="sibTrans" cxnId="{60BC764C-F00B-489D-896A-7DD367CFE75A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42E42C90-47D1-4FE4-8F12-EC833ABBBD4E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2000" dirty="0" smtClean="0"/>
            <a:t>Enogastronomia</a:t>
          </a:r>
          <a:r>
            <a:rPr lang="it-IT" sz="1600" dirty="0" smtClean="0"/>
            <a:t>: </a:t>
          </a:r>
          <a:r>
            <a:rPr lang="it-IT" sz="1800" dirty="0" smtClean="0"/>
            <a:t>prevalentemente adulti che viaggiano in coppia, con un livello culturale ed economico-sociale medio alto. </a:t>
          </a:r>
          <a:endParaRPr lang="it-IT" sz="1800" dirty="0"/>
        </a:p>
      </dgm:t>
    </dgm:pt>
    <dgm:pt modelId="{9705C9F7-7336-4DBC-BF8C-960499871D27}" type="parTrans" cxnId="{CE8E99F5-103C-43A6-BA87-658A85DB4463}">
      <dgm:prSet/>
      <dgm:spPr/>
      <dgm:t>
        <a:bodyPr/>
        <a:lstStyle/>
        <a:p>
          <a:endParaRPr lang="it-IT"/>
        </a:p>
      </dgm:t>
    </dgm:pt>
    <dgm:pt modelId="{C4582F85-3252-4BD5-B226-2BDFF236D9F4}" type="sibTrans" cxnId="{CE8E99F5-103C-43A6-BA87-658A85DB4463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99796830-69D9-44F9-9C2E-493D53E9B2E7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2000" dirty="0" smtClean="0"/>
            <a:t>Itinerari: </a:t>
          </a:r>
          <a:r>
            <a:rPr lang="it-IT" sz="1800" dirty="0" smtClean="0"/>
            <a:t>adulti e anziani che viaggiano in coppia o in alternativa in gruppi, con un livello culturale ed economico-sociale medio. </a:t>
          </a:r>
          <a:endParaRPr lang="it-IT" sz="1800" dirty="0"/>
        </a:p>
      </dgm:t>
    </dgm:pt>
    <dgm:pt modelId="{9AF58EDC-9F9D-476B-8101-4B0EB2E76A5F}" type="parTrans" cxnId="{8F80DBCD-26A5-4AD1-BE02-7DDC16CE24C8}">
      <dgm:prSet/>
      <dgm:spPr/>
      <dgm:t>
        <a:bodyPr/>
        <a:lstStyle/>
        <a:p>
          <a:endParaRPr lang="it-IT"/>
        </a:p>
      </dgm:t>
    </dgm:pt>
    <dgm:pt modelId="{504C37E1-E89B-4B32-A356-23B47E7CF5CA}" type="sibTrans" cxnId="{8F80DBCD-26A5-4AD1-BE02-7DDC16CE24C8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5F98E80C-E38B-4289-8E5B-BE304E31C841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2000" dirty="0" smtClean="0"/>
            <a:t>Sport</a:t>
          </a:r>
          <a:r>
            <a:rPr lang="it-IT" sz="1600" dirty="0" smtClean="0"/>
            <a:t>: </a:t>
          </a:r>
          <a:r>
            <a:rPr lang="it-IT" sz="1800" dirty="0" smtClean="0"/>
            <a:t>prevalentemente adulti che viaggiano in coppia, con un livello culturale ed economico-sociale medio alto. </a:t>
          </a:r>
          <a:endParaRPr lang="it-IT" sz="1800" dirty="0"/>
        </a:p>
      </dgm:t>
    </dgm:pt>
    <dgm:pt modelId="{B2759657-F328-437C-ADA0-997D5AA19A48}" type="parTrans" cxnId="{6AB0D863-0CCF-4F90-83AD-1CD5603DC458}">
      <dgm:prSet/>
      <dgm:spPr/>
      <dgm:t>
        <a:bodyPr/>
        <a:lstStyle/>
        <a:p>
          <a:endParaRPr lang="it-IT"/>
        </a:p>
      </dgm:t>
    </dgm:pt>
    <dgm:pt modelId="{FBD8FEE1-E5A7-4DAF-8325-36FDE9289680}" type="sibTrans" cxnId="{6AB0D863-0CCF-4F90-83AD-1CD5603DC458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72946D13-9DA7-4CE1-91EF-44D3EDCFBCD5}">
      <dgm:prSet phldrT="[Tes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sz="2000" dirty="0" smtClean="0"/>
            <a:t>Agriturismo</a:t>
          </a:r>
          <a:r>
            <a:rPr lang="it-IT" sz="1600" dirty="0" smtClean="0"/>
            <a:t>:  </a:t>
          </a:r>
          <a:r>
            <a:rPr lang="it-IT" sz="1800" dirty="0" smtClean="0"/>
            <a:t>adulti  che viaggiano in coppia o con i bambini, di profilo culturale ed economico-sociale medio.</a:t>
          </a:r>
          <a:endParaRPr lang="it-IT" sz="1800" dirty="0"/>
        </a:p>
      </dgm:t>
    </dgm:pt>
    <dgm:pt modelId="{22E2AD55-298E-4A7B-9590-0D4FFD6FF9AD}" type="parTrans" cxnId="{703322CD-4856-4316-8B27-B46B61A8CC64}">
      <dgm:prSet/>
      <dgm:spPr/>
      <dgm:t>
        <a:bodyPr/>
        <a:lstStyle/>
        <a:p>
          <a:endParaRPr lang="it-IT"/>
        </a:p>
      </dgm:t>
    </dgm:pt>
    <dgm:pt modelId="{34E6CAF1-A507-4FB0-A563-973648F06A0B}" type="sibTrans" cxnId="{703322CD-4856-4316-8B27-B46B61A8CC64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011DCA37-42FF-4537-9DF2-B2E1B5D6FABE}" type="pres">
      <dgm:prSet presAssocID="{BCEA6F38-3FC2-4C3E-955A-2CA87FB63EA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DABE92A-75B3-4D9E-9F99-B0FE6A478A9D}" type="pres">
      <dgm:prSet presAssocID="{F7CFD195-452A-4592-A08A-7562A7440B1B}" presName="node" presStyleLbl="node1" presStyleIdx="0" presStyleCnt="5" custScaleX="2580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020BC8-05CE-438D-834B-065B07610769}" type="pres">
      <dgm:prSet presAssocID="{F7CFD195-452A-4592-A08A-7562A7440B1B}" presName="spNode" presStyleCnt="0"/>
      <dgm:spPr/>
    </dgm:pt>
    <dgm:pt modelId="{9A845D41-062F-4E7A-B4D8-8FF3EA728666}" type="pres">
      <dgm:prSet presAssocID="{3604C8DE-758E-41CD-B5FF-B919CBEEFFF7}" presName="sibTrans" presStyleLbl="sibTrans1D1" presStyleIdx="0" presStyleCnt="5"/>
      <dgm:spPr/>
      <dgm:t>
        <a:bodyPr/>
        <a:lstStyle/>
        <a:p>
          <a:endParaRPr lang="it-IT"/>
        </a:p>
      </dgm:t>
    </dgm:pt>
    <dgm:pt modelId="{9FD52A13-DE79-4852-9D93-65D243B81E69}" type="pres">
      <dgm:prSet presAssocID="{42E42C90-47D1-4FE4-8F12-EC833ABBBD4E}" presName="node" presStyleLbl="node1" presStyleIdx="1" presStyleCnt="5" custScaleX="203232" custScaleY="10281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0F8583-C80E-4F5D-99CB-24DE80E8AC1E}" type="pres">
      <dgm:prSet presAssocID="{42E42C90-47D1-4FE4-8F12-EC833ABBBD4E}" presName="spNode" presStyleCnt="0"/>
      <dgm:spPr/>
    </dgm:pt>
    <dgm:pt modelId="{E81E3EDD-A727-465F-BD69-DDC9870CA2A7}" type="pres">
      <dgm:prSet presAssocID="{C4582F85-3252-4BD5-B226-2BDFF236D9F4}" presName="sibTrans" presStyleLbl="sibTrans1D1" presStyleIdx="1" presStyleCnt="5"/>
      <dgm:spPr/>
      <dgm:t>
        <a:bodyPr/>
        <a:lstStyle/>
        <a:p>
          <a:endParaRPr lang="it-IT"/>
        </a:p>
      </dgm:t>
    </dgm:pt>
    <dgm:pt modelId="{E41EBFA7-ABAD-4E4C-BED9-6A3F1903B404}" type="pres">
      <dgm:prSet presAssocID="{99796830-69D9-44F9-9C2E-493D53E9B2E7}" presName="node" presStyleLbl="node1" presStyleIdx="2" presStyleCnt="5" custScaleX="205567" custScaleY="147667" custRadScaleRad="103257" custRadScaleInc="-627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86D7D56-93AE-4AC1-99E6-F49F843FA1C5}" type="pres">
      <dgm:prSet presAssocID="{99796830-69D9-44F9-9C2E-493D53E9B2E7}" presName="spNode" presStyleCnt="0"/>
      <dgm:spPr/>
    </dgm:pt>
    <dgm:pt modelId="{51F12DF3-4EBF-4A85-94DC-678C06C7B809}" type="pres">
      <dgm:prSet presAssocID="{504C37E1-E89B-4B32-A356-23B47E7CF5CA}" presName="sibTrans" presStyleLbl="sibTrans1D1" presStyleIdx="2" presStyleCnt="5"/>
      <dgm:spPr/>
      <dgm:t>
        <a:bodyPr/>
        <a:lstStyle/>
        <a:p>
          <a:endParaRPr lang="it-IT"/>
        </a:p>
      </dgm:t>
    </dgm:pt>
    <dgm:pt modelId="{B9B151E6-8F60-4274-A0B4-CE8288CE1C89}" type="pres">
      <dgm:prSet presAssocID="{5F98E80C-E38B-4289-8E5B-BE304E31C841}" presName="node" presStyleLbl="node1" presStyleIdx="3" presStyleCnt="5" custScaleX="162102" custScaleY="122343" custRadScaleRad="91905" custRadScaleInc="638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0AB921-ADD1-410D-BC24-764752E785DB}" type="pres">
      <dgm:prSet presAssocID="{5F98E80C-E38B-4289-8E5B-BE304E31C841}" presName="spNode" presStyleCnt="0"/>
      <dgm:spPr/>
    </dgm:pt>
    <dgm:pt modelId="{09AD01EB-2C63-4BB5-B6B5-660C64368EE4}" type="pres">
      <dgm:prSet presAssocID="{FBD8FEE1-E5A7-4DAF-8325-36FDE9289680}" presName="sibTrans" presStyleLbl="sibTrans1D1" presStyleIdx="3" presStyleCnt="5"/>
      <dgm:spPr/>
      <dgm:t>
        <a:bodyPr/>
        <a:lstStyle/>
        <a:p>
          <a:endParaRPr lang="it-IT"/>
        </a:p>
      </dgm:t>
    </dgm:pt>
    <dgm:pt modelId="{1BB4DA3B-956D-4E5C-ABF2-F1BB3B5238BC}" type="pres">
      <dgm:prSet presAssocID="{72946D13-9DA7-4CE1-91EF-44D3EDCFBCD5}" presName="node" presStyleLbl="node1" presStyleIdx="4" presStyleCnt="5" custScaleX="220885" custScaleY="8053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104903-409D-436C-9155-42B853D2DC54}" type="pres">
      <dgm:prSet presAssocID="{72946D13-9DA7-4CE1-91EF-44D3EDCFBCD5}" presName="spNode" presStyleCnt="0"/>
      <dgm:spPr/>
    </dgm:pt>
    <dgm:pt modelId="{54F454F8-DB05-4809-A0F2-68D527C7AD82}" type="pres">
      <dgm:prSet presAssocID="{34E6CAF1-A507-4FB0-A563-973648F06A0B}" presName="sibTrans" presStyleLbl="sibTrans1D1" presStyleIdx="4" presStyleCnt="5"/>
      <dgm:spPr/>
      <dgm:t>
        <a:bodyPr/>
        <a:lstStyle/>
        <a:p>
          <a:endParaRPr lang="it-IT"/>
        </a:p>
      </dgm:t>
    </dgm:pt>
  </dgm:ptLst>
  <dgm:cxnLst>
    <dgm:cxn modelId="{CE8E99F5-103C-43A6-BA87-658A85DB4463}" srcId="{BCEA6F38-3FC2-4C3E-955A-2CA87FB63EAC}" destId="{42E42C90-47D1-4FE4-8F12-EC833ABBBD4E}" srcOrd="1" destOrd="0" parTransId="{9705C9F7-7336-4DBC-BF8C-960499871D27}" sibTransId="{C4582F85-3252-4BD5-B226-2BDFF236D9F4}"/>
    <dgm:cxn modelId="{81DB07C6-8277-4D9E-99BD-1A936401BAF2}" type="presOf" srcId="{BCEA6F38-3FC2-4C3E-955A-2CA87FB63EAC}" destId="{011DCA37-42FF-4537-9DF2-B2E1B5D6FABE}" srcOrd="0" destOrd="0" presId="urn:microsoft.com/office/officeart/2005/8/layout/cycle6"/>
    <dgm:cxn modelId="{0C4B805A-6C91-4AE4-ABD7-EC57C0780912}" type="presOf" srcId="{C4582F85-3252-4BD5-B226-2BDFF236D9F4}" destId="{E81E3EDD-A727-465F-BD69-DDC9870CA2A7}" srcOrd="0" destOrd="0" presId="urn:microsoft.com/office/officeart/2005/8/layout/cycle6"/>
    <dgm:cxn modelId="{118BC160-DAC0-4521-AAC3-E3DE48AABDD9}" type="presOf" srcId="{3604C8DE-758E-41CD-B5FF-B919CBEEFFF7}" destId="{9A845D41-062F-4E7A-B4D8-8FF3EA728666}" srcOrd="0" destOrd="0" presId="urn:microsoft.com/office/officeart/2005/8/layout/cycle6"/>
    <dgm:cxn modelId="{604048A5-B66F-4EFA-A3C1-8C5DD769A57F}" type="presOf" srcId="{F7CFD195-452A-4592-A08A-7562A7440B1B}" destId="{6DABE92A-75B3-4D9E-9F99-B0FE6A478A9D}" srcOrd="0" destOrd="0" presId="urn:microsoft.com/office/officeart/2005/8/layout/cycle6"/>
    <dgm:cxn modelId="{703322CD-4856-4316-8B27-B46B61A8CC64}" srcId="{BCEA6F38-3FC2-4C3E-955A-2CA87FB63EAC}" destId="{72946D13-9DA7-4CE1-91EF-44D3EDCFBCD5}" srcOrd="4" destOrd="0" parTransId="{22E2AD55-298E-4A7B-9590-0D4FFD6FF9AD}" sibTransId="{34E6CAF1-A507-4FB0-A563-973648F06A0B}"/>
    <dgm:cxn modelId="{8F80DBCD-26A5-4AD1-BE02-7DDC16CE24C8}" srcId="{BCEA6F38-3FC2-4C3E-955A-2CA87FB63EAC}" destId="{99796830-69D9-44F9-9C2E-493D53E9B2E7}" srcOrd="2" destOrd="0" parTransId="{9AF58EDC-9F9D-476B-8101-4B0EB2E76A5F}" sibTransId="{504C37E1-E89B-4B32-A356-23B47E7CF5CA}"/>
    <dgm:cxn modelId="{FAEF66A9-50AF-4D3A-B2AA-75E234B16894}" type="presOf" srcId="{5F98E80C-E38B-4289-8E5B-BE304E31C841}" destId="{B9B151E6-8F60-4274-A0B4-CE8288CE1C89}" srcOrd="0" destOrd="0" presId="urn:microsoft.com/office/officeart/2005/8/layout/cycle6"/>
    <dgm:cxn modelId="{0740B8F0-9C94-412A-8D68-DE74078B0DCD}" type="presOf" srcId="{72946D13-9DA7-4CE1-91EF-44D3EDCFBCD5}" destId="{1BB4DA3B-956D-4E5C-ABF2-F1BB3B5238BC}" srcOrd="0" destOrd="0" presId="urn:microsoft.com/office/officeart/2005/8/layout/cycle6"/>
    <dgm:cxn modelId="{60BC764C-F00B-489D-896A-7DD367CFE75A}" srcId="{BCEA6F38-3FC2-4C3E-955A-2CA87FB63EAC}" destId="{F7CFD195-452A-4592-A08A-7562A7440B1B}" srcOrd="0" destOrd="0" parTransId="{D4E5F99A-389E-4A54-AEB2-30B83E60F139}" sibTransId="{3604C8DE-758E-41CD-B5FF-B919CBEEFFF7}"/>
    <dgm:cxn modelId="{6AB0D863-0CCF-4F90-83AD-1CD5603DC458}" srcId="{BCEA6F38-3FC2-4C3E-955A-2CA87FB63EAC}" destId="{5F98E80C-E38B-4289-8E5B-BE304E31C841}" srcOrd="3" destOrd="0" parTransId="{B2759657-F328-437C-ADA0-997D5AA19A48}" sibTransId="{FBD8FEE1-E5A7-4DAF-8325-36FDE9289680}"/>
    <dgm:cxn modelId="{DEB6FDBA-BBC5-4CD9-84E6-4746F8910FBD}" type="presOf" srcId="{504C37E1-E89B-4B32-A356-23B47E7CF5CA}" destId="{51F12DF3-4EBF-4A85-94DC-678C06C7B809}" srcOrd="0" destOrd="0" presId="urn:microsoft.com/office/officeart/2005/8/layout/cycle6"/>
    <dgm:cxn modelId="{253FD4F7-27FE-4218-97D6-71124B780774}" type="presOf" srcId="{FBD8FEE1-E5A7-4DAF-8325-36FDE9289680}" destId="{09AD01EB-2C63-4BB5-B6B5-660C64368EE4}" srcOrd="0" destOrd="0" presId="urn:microsoft.com/office/officeart/2005/8/layout/cycle6"/>
    <dgm:cxn modelId="{D6257072-EEE5-4B5B-91C0-65E700C5D855}" type="presOf" srcId="{99796830-69D9-44F9-9C2E-493D53E9B2E7}" destId="{E41EBFA7-ABAD-4E4C-BED9-6A3F1903B404}" srcOrd="0" destOrd="0" presId="urn:microsoft.com/office/officeart/2005/8/layout/cycle6"/>
    <dgm:cxn modelId="{99573A4E-AD9F-4089-91ED-E5E2F79BE823}" type="presOf" srcId="{34E6CAF1-A507-4FB0-A563-973648F06A0B}" destId="{54F454F8-DB05-4809-A0F2-68D527C7AD82}" srcOrd="0" destOrd="0" presId="urn:microsoft.com/office/officeart/2005/8/layout/cycle6"/>
    <dgm:cxn modelId="{06CFEEEA-574E-4402-A666-F81C65F1E630}" type="presOf" srcId="{42E42C90-47D1-4FE4-8F12-EC833ABBBD4E}" destId="{9FD52A13-DE79-4852-9D93-65D243B81E69}" srcOrd="0" destOrd="0" presId="urn:microsoft.com/office/officeart/2005/8/layout/cycle6"/>
    <dgm:cxn modelId="{E3E8DEA0-132C-444E-9B75-9738E2FD7845}" type="presParOf" srcId="{011DCA37-42FF-4537-9DF2-B2E1B5D6FABE}" destId="{6DABE92A-75B3-4D9E-9F99-B0FE6A478A9D}" srcOrd="0" destOrd="0" presId="urn:microsoft.com/office/officeart/2005/8/layout/cycle6"/>
    <dgm:cxn modelId="{B79B1892-09A5-497B-AF46-4A02C306D519}" type="presParOf" srcId="{011DCA37-42FF-4537-9DF2-B2E1B5D6FABE}" destId="{A8020BC8-05CE-438D-834B-065B07610769}" srcOrd="1" destOrd="0" presId="urn:microsoft.com/office/officeart/2005/8/layout/cycle6"/>
    <dgm:cxn modelId="{334367E7-9650-4257-A7EE-78C4D55CF12B}" type="presParOf" srcId="{011DCA37-42FF-4537-9DF2-B2E1B5D6FABE}" destId="{9A845D41-062F-4E7A-B4D8-8FF3EA728666}" srcOrd="2" destOrd="0" presId="urn:microsoft.com/office/officeart/2005/8/layout/cycle6"/>
    <dgm:cxn modelId="{2097DDBC-26BE-4D96-A782-A69145FBF86C}" type="presParOf" srcId="{011DCA37-42FF-4537-9DF2-B2E1B5D6FABE}" destId="{9FD52A13-DE79-4852-9D93-65D243B81E69}" srcOrd="3" destOrd="0" presId="urn:microsoft.com/office/officeart/2005/8/layout/cycle6"/>
    <dgm:cxn modelId="{6E98F6C4-D2CC-449D-83E2-0B0BD11BDAAE}" type="presParOf" srcId="{011DCA37-42FF-4537-9DF2-B2E1B5D6FABE}" destId="{390F8583-C80E-4F5D-99CB-24DE80E8AC1E}" srcOrd="4" destOrd="0" presId="urn:microsoft.com/office/officeart/2005/8/layout/cycle6"/>
    <dgm:cxn modelId="{C25FF7B5-4C3A-4573-99E0-D4C05D513529}" type="presParOf" srcId="{011DCA37-42FF-4537-9DF2-B2E1B5D6FABE}" destId="{E81E3EDD-A727-465F-BD69-DDC9870CA2A7}" srcOrd="5" destOrd="0" presId="urn:microsoft.com/office/officeart/2005/8/layout/cycle6"/>
    <dgm:cxn modelId="{36E23C3F-2A34-4E6B-A7E2-0041E6CA95B6}" type="presParOf" srcId="{011DCA37-42FF-4537-9DF2-B2E1B5D6FABE}" destId="{E41EBFA7-ABAD-4E4C-BED9-6A3F1903B404}" srcOrd="6" destOrd="0" presId="urn:microsoft.com/office/officeart/2005/8/layout/cycle6"/>
    <dgm:cxn modelId="{66C44595-5CDA-4365-ADEC-A548BE0D3119}" type="presParOf" srcId="{011DCA37-42FF-4537-9DF2-B2E1B5D6FABE}" destId="{B86D7D56-93AE-4AC1-99E6-F49F843FA1C5}" srcOrd="7" destOrd="0" presId="urn:microsoft.com/office/officeart/2005/8/layout/cycle6"/>
    <dgm:cxn modelId="{D5A61FEE-D71C-4095-9874-45905195AF4F}" type="presParOf" srcId="{011DCA37-42FF-4537-9DF2-B2E1B5D6FABE}" destId="{51F12DF3-4EBF-4A85-94DC-678C06C7B809}" srcOrd="8" destOrd="0" presId="urn:microsoft.com/office/officeart/2005/8/layout/cycle6"/>
    <dgm:cxn modelId="{D87597B2-5FBF-4296-8860-4F8176498BF9}" type="presParOf" srcId="{011DCA37-42FF-4537-9DF2-B2E1B5D6FABE}" destId="{B9B151E6-8F60-4274-A0B4-CE8288CE1C89}" srcOrd="9" destOrd="0" presId="urn:microsoft.com/office/officeart/2005/8/layout/cycle6"/>
    <dgm:cxn modelId="{8F039819-8ADF-41CB-9848-6461EF9525B8}" type="presParOf" srcId="{011DCA37-42FF-4537-9DF2-B2E1B5D6FABE}" destId="{260AB921-ADD1-410D-BC24-764752E785DB}" srcOrd="10" destOrd="0" presId="urn:microsoft.com/office/officeart/2005/8/layout/cycle6"/>
    <dgm:cxn modelId="{F52CC812-1D53-421A-BBAA-8409B82C4889}" type="presParOf" srcId="{011DCA37-42FF-4537-9DF2-B2E1B5D6FABE}" destId="{09AD01EB-2C63-4BB5-B6B5-660C64368EE4}" srcOrd="11" destOrd="0" presId="urn:microsoft.com/office/officeart/2005/8/layout/cycle6"/>
    <dgm:cxn modelId="{6221639B-2C51-496B-9224-CE502F0A7426}" type="presParOf" srcId="{011DCA37-42FF-4537-9DF2-B2E1B5D6FABE}" destId="{1BB4DA3B-956D-4E5C-ABF2-F1BB3B5238BC}" srcOrd="12" destOrd="0" presId="urn:microsoft.com/office/officeart/2005/8/layout/cycle6"/>
    <dgm:cxn modelId="{45ABEB11-C60F-4B86-9B38-8A2E875E14E3}" type="presParOf" srcId="{011DCA37-42FF-4537-9DF2-B2E1B5D6FABE}" destId="{79104903-409D-436C-9155-42B853D2DC54}" srcOrd="13" destOrd="0" presId="urn:microsoft.com/office/officeart/2005/8/layout/cycle6"/>
    <dgm:cxn modelId="{C6125630-7217-4146-A13B-0A2EC432CE1F}" type="presParOf" srcId="{011DCA37-42FF-4537-9DF2-B2E1B5D6FABE}" destId="{54F454F8-DB05-4809-A0F2-68D527C7AD8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367C04-AD41-405F-98C1-02FF9CF3668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1445770-6B2C-4BB0-B9C7-709A8B275579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 smtClean="0"/>
            <a:t>Sito</a:t>
          </a:r>
          <a:endParaRPr lang="it-IT" dirty="0"/>
        </a:p>
      </dgm:t>
    </dgm:pt>
    <dgm:pt modelId="{8E0DF54E-AEB0-4772-A999-AEBCAE2E051B}" type="parTrans" cxnId="{38F904FE-623F-4FFA-8448-AEA6157EDE31}">
      <dgm:prSet/>
      <dgm:spPr/>
      <dgm:t>
        <a:bodyPr/>
        <a:lstStyle/>
        <a:p>
          <a:endParaRPr lang="it-IT"/>
        </a:p>
      </dgm:t>
    </dgm:pt>
    <dgm:pt modelId="{6C46E18D-A6BC-4FEA-B200-691AEF53EE8C}" type="sibTrans" cxnId="{38F904FE-623F-4FFA-8448-AEA6157EDE31}">
      <dgm:prSet/>
      <dgm:spPr/>
      <dgm:t>
        <a:bodyPr/>
        <a:lstStyle/>
        <a:p>
          <a:endParaRPr lang="it-IT"/>
        </a:p>
      </dgm:t>
    </dgm:pt>
    <dgm:pt modelId="{FDC106D7-3380-4EF2-BFDE-20C501FCFE32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 smtClean="0"/>
            <a:t>Social Network</a:t>
          </a:r>
          <a:endParaRPr lang="it-IT" dirty="0"/>
        </a:p>
      </dgm:t>
    </dgm:pt>
    <dgm:pt modelId="{FD627DFB-CF83-4B6D-8E76-4D99CD26A4EB}" type="parTrans" cxnId="{F0962951-EAF1-4A97-AA4B-F36CA99E6750}">
      <dgm:prSet/>
      <dgm:spPr/>
      <dgm:t>
        <a:bodyPr/>
        <a:lstStyle/>
        <a:p>
          <a:endParaRPr lang="it-IT"/>
        </a:p>
      </dgm:t>
    </dgm:pt>
    <dgm:pt modelId="{6FD37120-A219-4761-8E5F-0ACBE395EE53}" type="sibTrans" cxnId="{F0962951-EAF1-4A97-AA4B-F36CA99E6750}">
      <dgm:prSet/>
      <dgm:spPr/>
      <dgm:t>
        <a:bodyPr/>
        <a:lstStyle/>
        <a:p>
          <a:endParaRPr lang="it-IT"/>
        </a:p>
      </dgm:t>
    </dgm:pt>
    <dgm:pt modelId="{1C4A08F3-EE04-44AE-80E8-BD0087C2AA99}">
      <dgm:prSet phldrT="[Tes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t-IT" dirty="0" err="1" smtClean="0"/>
            <a:t>App</a:t>
          </a:r>
          <a:r>
            <a:rPr lang="it-IT" dirty="0" smtClean="0"/>
            <a:t> </a:t>
          </a:r>
          <a:endParaRPr lang="it-IT" dirty="0"/>
        </a:p>
      </dgm:t>
    </dgm:pt>
    <dgm:pt modelId="{93F67F32-7D39-42DD-82FE-712A72C560AC}" type="parTrans" cxnId="{F20107C5-FAA1-4C4C-89AA-D5D3CDA45489}">
      <dgm:prSet/>
      <dgm:spPr/>
      <dgm:t>
        <a:bodyPr/>
        <a:lstStyle/>
        <a:p>
          <a:endParaRPr lang="it-IT"/>
        </a:p>
      </dgm:t>
    </dgm:pt>
    <dgm:pt modelId="{9488952D-26FA-49D9-9ED6-74DB606DDE9E}" type="sibTrans" cxnId="{F20107C5-FAA1-4C4C-89AA-D5D3CDA45489}">
      <dgm:prSet/>
      <dgm:spPr/>
      <dgm:t>
        <a:bodyPr/>
        <a:lstStyle/>
        <a:p>
          <a:endParaRPr lang="it-IT"/>
        </a:p>
      </dgm:t>
    </dgm:pt>
    <dgm:pt modelId="{E8C8B2E9-DD69-4925-B59A-20C3E3388F67}" type="pres">
      <dgm:prSet presAssocID="{A3367C04-AD41-405F-98C1-02FF9CF3668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317A9D3-8A41-49BC-8951-351CA0943A69}" type="pres">
      <dgm:prSet presAssocID="{21445770-6B2C-4BB0-B9C7-709A8B275579}" presName="horFlow" presStyleCnt="0"/>
      <dgm:spPr/>
    </dgm:pt>
    <dgm:pt modelId="{01CDA042-F575-4B5F-9920-E25E6A338179}" type="pres">
      <dgm:prSet presAssocID="{21445770-6B2C-4BB0-B9C7-709A8B275579}" presName="bigChev" presStyleLbl="node1" presStyleIdx="0" presStyleCnt="3" custLinFactX="-36225" custLinFactY="-10819" custLinFactNeighborX="-100000" custLinFactNeighborY="-100000"/>
      <dgm:spPr/>
      <dgm:t>
        <a:bodyPr/>
        <a:lstStyle/>
        <a:p>
          <a:endParaRPr lang="it-IT"/>
        </a:p>
      </dgm:t>
    </dgm:pt>
    <dgm:pt modelId="{3F4C2E47-40B9-46DB-90B4-0ECBE2170C36}" type="pres">
      <dgm:prSet presAssocID="{21445770-6B2C-4BB0-B9C7-709A8B275579}" presName="vSp" presStyleCnt="0"/>
      <dgm:spPr/>
    </dgm:pt>
    <dgm:pt modelId="{7B1F51DC-8301-4495-B14A-D04EDD38279A}" type="pres">
      <dgm:prSet presAssocID="{FDC106D7-3380-4EF2-BFDE-20C501FCFE32}" presName="horFlow" presStyleCnt="0"/>
      <dgm:spPr/>
    </dgm:pt>
    <dgm:pt modelId="{41617A72-3442-4F1B-BC4B-257697E7D572}" type="pres">
      <dgm:prSet presAssocID="{FDC106D7-3380-4EF2-BFDE-20C501FCFE32}" presName="bigChev" presStyleLbl="node1" presStyleIdx="1" presStyleCnt="3" custLinFactY="-14190" custLinFactNeighborX="217" custLinFactNeighborY="-100000"/>
      <dgm:spPr/>
      <dgm:t>
        <a:bodyPr/>
        <a:lstStyle/>
        <a:p>
          <a:endParaRPr lang="it-IT"/>
        </a:p>
      </dgm:t>
    </dgm:pt>
    <dgm:pt modelId="{5C0AB44F-22A1-49C5-ADDE-ACEDCC0641AC}" type="pres">
      <dgm:prSet presAssocID="{FDC106D7-3380-4EF2-BFDE-20C501FCFE32}" presName="vSp" presStyleCnt="0"/>
      <dgm:spPr/>
    </dgm:pt>
    <dgm:pt modelId="{11DA5E1C-A9A5-4674-A4FA-CC3A00BEB03F}" type="pres">
      <dgm:prSet presAssocID="{1C4A08F3-EE04-44AE-80E8-BD0087C2AA99}" presName="horFlow" presStyleCnt="0"/>
      <dgm:spPr/>
    </dgm:pt>
    <dgm:pt modelId="{F6D3BBB7-39F8-4D41-886D-67F02A07942A}" type="pres">
      <dgm:prSet presAssocID="{1C4A08F3-EE04-44AE-80E8-BD0087C2AA99}" presName="bigChev" presStyleLbl="node1" presStyleIdx="2" presStyleCnt="3" custLinFactX="7158" custLinFactY="-100000" custLinFactNeighborX="100000" custLinFactNeighborY="-128190"/>
      <dgm:spPr/>
      <dgm:t>
        <a:bodyPr/>
        <a:lstStyle/>
        <a:p>
          <a:endParaRPr lang="it-IT"/>
        </a:p>
      </dgm:t>
    </dgm:pt>
  </dgm:ptLst>
  <dgm:cxnLst>
    <dgm:cxn modelId="{9BA69D6D-C26D-4BE4-9023-FD9073485FA7}" type="presOf" srcId="{21445770-6B2C-4BB0-B9C7-709A8B275579}" destId="{01CDA042-F575-4B5F-9920-E25E6A338179}" srcOrd="0" destOrd="0" presId="urn:microsoft.com/office/officeart/2005/8/layout/lProcess3"/>
    <dgm:cxn modelId="{F0962951-EAF1-4A97-AA4B-F36CA99E6750}" srcId="{A3367C04-AD41-405F-98C1-02FF9CF3668F}" destId="{FDC106D7-3380-4EF2-BFDE-20C501FCFE32}" srcOrd="1" destOrd="0" parTransId="{FD627DFB-CF83-4B6D-8E76-4D99CD26A4EB}" sibTransId="{6FD37120-A219-4761-8E5F-0ACBE395EE53}"/>
    <dgm:cxn modelId="{27C3CA59-A302-4509-ABF7-2B604DE67FD5}" type="presOf" srcId="{A3367C04-AD41-405F-98C1-02FF9CF3668F}" destId="{E8C8B2E9-DD69-4925-B59A-20C3E3388F67}" srcOrd="0" destOrd="0" presId="urn:microsoft.com/office/officeart/2005/8/layout/lProcess3"/>
    <dgm:cxn modelId="{B4A2D254-E46A-451E-A288-911DA75C2220}" type="presOf" srcId="{FDC106D7-3380-4EF2-BFDE-20C501FCFE32}" destId="{41617A72-3442-4F1B-BC4B-257697E7D572}" srcOrd="0" destOrd="0" presId="urn:microsoft.com/office/officeart/2005/8/layout/lProcess3"/>
    <dgm:cxn modelId="{38F904FE-623F-4FFA-8448-AEA6157EDE31}" srcId="{A3367C04-AD41-405F-98C1-02FF9CF3668F}" destId="{21445770-6B2C-4BB0-B9C7-709A8B275579}" srcOrd="0" destOrd="0" parTransId="{8E0DF54E-AEB0-4772-A999-AEBCAE2E051B}" sibTransId="{6C46E18D-A6BC-4FEA-B200-691AEF53EE8C}"/>
    <dgm:cxn modelId="{A0BC3270-6C7E-4771-9EC5-A0ED7D396420}" type="presOf" srcId="{1C4A08F3-EE04-44AE-80E8-BD0087C2AA99}" destId="{F6D3BBB7-39F8-4D41-886D-67F02A07942A}" srcOrd="0" destOrd="0" presId="urn:microsoft.com/office/officeart/2005/8/layout/lProcess3"/>
    <dgm:cxn modelId="{F20107C5-FAA1-4C4C-89AA-D5D3CDA45489}" srcId="{A3367C04-AD41-405F-98C1-02FF9CF3668F}" destId="{1C4A08F3-EE04-44AE-80E8-BD0087C2AA99}" srcOrd="2" destOrd="0" parTransId="{93F67F32-7D39-42DD-82FE-712A72C560AC}" sibTransId="{9488952D-26FA-49D9-9ED6-74DB606DDE9E}"/>
    <dgm:cxn modelId="{3157D6F0-08B9-4896-B8D1-B84FA8D94E37}" type="presParOf" srcId="{E8C8B2E9-DD69-4925-B59A-20C3E3388F67}" destId="{0317A9D3-8A41-49BC-8951-351CA0943A69}" srcOrd="0" destOrd="0" presId="urn:microsoft.com/office/officeart/2005/8/layout/lProcess3"/>
    <dgm:cxn modelId="{57B6B9D3-8F87-4F8B-B9BF-59D3EEEAC5D5}" type="presParOf" srcId="{0317A9D3-8A41-49BC-8951-351CA0943A69}" destId="{01CDA042-F575-4B5F-9920-E25E6A338179}" srcOrd="0" destOrd="0" presId="urn:microsoft.com/office/officeart/2005/8/layout/lProcess3"/>
    <dgm:cxn modelId="{CC51C1D6-6AC2-4747-ACA3-E9E577135697}" type="presParOf" srcId="{E8C8B2E9-DD69-4925-B59A-20C3E3388F67}" destId="{3F4C2E47-40B9-46DB-90B4-0ECBE2170C36}" srcOrd="1" destOrd="0" presId="urn:microsoft.com/office/officeart/2005/8/layout/lProcess3"/>
    <dgm:cxn modelId="{4A6B4442-AA70-4D75-ADD2-36DEDED44838}" type="presParOf" srcId="{E8C8B2E9-DD69-4925-B59A-20C3E3388F67}" destId="{7B1F51DC-8301-4495-B14A-D04EDD38279A}" srcOrd="2" destOrd="0" presId="urn:microsoft.com/office/officeart/2005/8/layout/lProcess3"/>
    <dgm:cxn modelId="{797E389F-B26D-4D2A-8225-81ECED0C866A}" type="presParOf" srcId="{7B1F51DC-8301-4495-B14A-D04EDD38279A}" destId="{41617A72-3442-4F1B-BC4B-257697E7D572}" srcOrd="0" destOrd="0" presId="urn:microsoft.com/office/officeart/2005/8/layout/lProcess3"/>
    <dgm:cxn modelId="{6A80F85D-653A-4EA5-879F-EDCB2BAEC1D9}" type="presParOf" srcId="{E8C8B2E9-DD69-4925-B59A-20C3E3388F67}" destId="{5C0AB44F-22A1-49C5-ADDE-ACEDCC0641AC}" srcOrd="3" destOrd="0" presId="urn:microsoft.com/office/officeart/2005/8/layout/lProcess3"/>
    <dgm:cxn modelId="{3962FCA1-C23A-4743-8B2A-264C79E51992}" type="presParOf" srcId="{E8C8B2E9-DD69-4925-B59A-20C3E3388F67}" destId="{11DA5E1C-A9A5-4674-A4FA-CC3A00BEB03F}" srcOrd="4" destOrd="0" presId="urn:microsoft.com/office/officeart/2005/8/layout/lProcess3"/>
    <dgm:cxn modelId="{A67F4B33-D476-4A62-A77F-1E75C154D5E7}" type="presParOf" srcId="{11DA5E1C-A9A5-4674-A4FA-CC3A00BEB03F}" destId="{F6D3BBB7-39F8-4D41-886D-67F02A07942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0A2F13-13DC-4D8E-A2AA-99E13C943634}">
      <dsp:nvSpPr>
        <dsp:cNvPr id="0" name=""/>
        <dsp:cNvSpPr/>
      </dsp:nvSpPr>
      <dsp:spPr>
        <a:xfrm>
          <a:off x="457199" y="0"/>
          <a:ext cx="5181600" cy="2232248"/>
        </a:xfrm>
        <a:prstGeom prst="rightArrow">
          <a:avLst/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B2FF8-DC72-480D-B283-8735F2B14A6C}">
      <dsp:nvSpPr>
        <dsp:cNvPr id="0" name=""/>
        <dsp:cNvSpPr/>
      </dsp:nvSpPr>
      <dsp:spPr>
        <a:xfrm>
          <a:off x="6548" y="669674"/>
          <a:ext cx="1962150" cy="89289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Singoli Prodotti Turistici</a:t>
          </a:r>
          <a:endParaRPr lang="it-IT" sz="2000" kern="1200" dirty="0"/>
        </a:p>
      </dsp:txBody>
      <dsp:txXfrm>
        <a:off x="6548" y="669674"/>
        <a:ext cx="1962150" cy="892899"/>
      </dsp:txXfrm>
    </dsp:sp>
    <dsp:sp modelId="{CDC8B400-B4AB-4A47-B47C-81932CCA6AD5}">
      <dsp:nvSpPr>
        <dsp:cNvPr id="0" name=""/>
        <dsp:cNvSpPr/>
      </dsp:nvSpPr>
      <dsp:spPr>
        <a:xfrm>
          <a:off x="2066925" y="669674"/>
          <a:ext cx="1962150" cy="89289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Sistema Turistico </a:t>
          </a:r>
          <a:endParaRPr lang="it-IT" sz="2000" kern="1200" dirty="0"/>
        </a:p>
      </dsp:txBody>
      <dsp:txXfrm>
        <a:off x="2066925" y="669674"/>
        <a:ext cx="1962150" cy="892899"/>
      </dsp:txXfrm>
    </dsp:sp>
    <dsp:sp modelId="{3B4EC7B2-C82B-4C30-80C2-5EF4FE88D665}">
      <dsp:nvSpPr>
        <dsp:cNvPr id="0" name=""/>
        <dsp:cNvSpPr/>
      </dsp:nvSpPr>
      <dsp:spPr>
        <a:xfrm>
          <a:off x="4127301" y="669674"/>
          <a:ext cx="1962150" cy="89289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Territorio</a:t>
          </a:r>
          <a:endParaRPr lang="it-IT" sz="2000" kern="1200" dirty="0"/>
        </a:p>
      </dsp:txBody>
      <dsp:txXfrm>
        <a:off x="4127301" y="669674"/>
        <a:ext cx="1962150" cy="8928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ABE92A-75B3-4D9E-9F99-B0FE6A478A9D}">
      <dsp:nvSpPr>
        <dsp:cNvPr id="0" name=""/>
        <dsp:cNvSpPr/>
      </dsp:nvSpPr>
      <dsp:spPr>
        <a:xfrm>
          <a:off x="1985629" y="-100253"/>
          <a:ext cx="4760556" cy="119936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Mare</a:t>
          </a:r>
          <a:r>
            <a:rPr lang="it-IT" sz="1600" kern="1200" dirty="0" smtClean="0"/>
            <a:t> : </a:t>
          </a:r>
          <a:r>
            <a:rPr lang="it-IT" sz="1800" kern="1200" dirty="0" smtClean="0"/>
            <a:t>adulti che viaggiano in coppia con i figli e appartengono ad un livello culturale ed economico-sociale medio. </a:t>
          </a:r>
          <a:endParaRPr lang="it-IT" sz="1800" kern="1200" dirty="0"/>
        </a:p>
      </dsp:txBody>
      <dsp:txXfrm>
        <a:off x="1985629" y="-100253"/>
        <a:ext cx="4760556" cy="1199360"/>
      </dsp:txXfrm>
    </dsp:sp>
    <dsp:sp modelId="{9A845D41-062F-4E7A-B4D8-8FF3EA728666}">
      <dsp:nvSpPr>
        <dsp:cNvPr id="0" name=""/>
        <dsp:cNvSpPr/>
      </dsp:nvSpPr>
      <dsp:spPr>
        <a:xfrm>
          <a:off x="1708032" y="837343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3489902" y="265164"/>
              </a:moveTo>
              <a:arcTo wR="2394626" hR="2394626" stAng="17833124" swAng="1053752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52A13-DE79-4852-9D93-65D243B81E69}">
      <dsp:nvSpPr>
        <dsp:cNvPr id="0" name=""/>
        <dsp:cNvSpPr/>
      </dsp:nvSpPr>
      <dsp:spPr>
        <a:xfrm>
          <a:off x="4768345" y="1537524"/>
          <a:ext cx="3749975" cy="1233098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Enogastronomia</a:t>
          </a:r>
          <a:r>
            <a:rPr lang="it-IT" sz="1600" kern="1200" dirty="0" smtClean="0"/>
            <a:t>: </a:t>
          </a:r>
          <a:r>
            <a:rPr lang="it-IT" sz="1800" kern="1200" dirty="0" smtClean="0"/>
            <a:t>prevalentemente adulti che viaggiano in coppia, con un livello culturale ed economico-sociale medio alto. </a:t>
          </a:r>
          <a:endParaRPr lang="it-IT" sz="1800" kern="1200" dirty="0"/>
        </a:p>
      </dsp:txBody>
      <dsp:txXfrm>
        <a:off x="4768345" y="1537524"/>
        <a:ext cx="3749975" cy="1233098"/>
      </dsp:txXfrm>
    </dsp:sp>
    <dsp:sp modelId="{E81E3EDD-A727-465F-BD69-DDC9870CA2A7}">
      <dsp:nvSpPr>
        <dsp:cNvPr id="0" name=""/>
        <dsp:cNvSpPr/>
      </dsp:nvSpPr>
      <dsp:spPr>
        <a:xfrm>
          <a:off x="1995832" y="739393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4762708" y="2039061"/>
              </a:moveTo>
              <a:arcTo wR="2394626" hR="2394626" stAng="21087652" swAng="1119742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EBFA7-ABAD-4E4C-BED9-6A3F1903B404}">
      <dsp:nvSpPr>
        <dsp:cNvPr id="0" name=""/>
        <dsp:cNvSpPr/>
      </dsp:nvSpPr>
      <dsp:spPr>
        <a:xfrm>
          <a:off x="4392488" y="3562709"/>
          <a:ext cx="3793060" cy="177105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Itinerari: </a:t>
          </a:r>
          <a:r>
            <a:rPr lang="it-IT" sz="1800" kern="1200" dirty="0" smtClean="0"/>
            <a:t>adulti e anziani che viaggiano in coppia o in alternativa in gruppi, con un livello culturale ed economico-sociale medio. </a:t>
          </a:r>
          <a:endParaRPr lang="it-IT" sz="1800" kern="1200" dirty="0"/>
        </a:p>
      </dsp:txBody>
      <dsp:txXfrm>
        <a:off x="4392488" y="3562709"/>
        <a:ext cx="3793060" cy="1771059"/>
      </dsp:txXfrm>
    </dsp:sp>
    <dsp:sp modelId="{51F12DF3-4EBF-4A85-94DC-678C06C7B809}">
      <dsp:nvSpPr>
        <dsp:cNvPr id="0" name=""/>
        <dsp:cNvSpPr/>
      </dsp:nvSpPr>
      <dsp:spPr>
        <a:xfrm>
          <a:off x="2569979" y="552604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2187174" y="4780250"/>
              </a:moveTo>
              <a:arcTo wR="2394626" hR="2394626" stAng="5698195" swAng="1537747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151E6-8F60-4274-A0B4-CE8288CE1C89}">
      <dsp:nvSpPr>
        <dsp:cNvPr id="0" name=""/>
        <dsp:cNvSpPr/>
      </dsp:nvSpPr>
      <dsp:spPr>
        <a:xfrm>
          <a:off x="1152125" y="3535539"/>
          <a:ext cx="2991057" cy="1467333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Sport</a:t>
          </a:r>
          <a:r>
            <a:rPr lang="it-IT" sz="1600" kern="1200" dirty="0" smtClean="0"/>
            <a:t>: </a:t>
          </a:r>
          <a:r>
            <a:rPr lang="it-IT" sz="1800" kern="1200" dirty="0" smtClean="0"/>
            <a:t>prevalentemente adulti che viaggiano in coppia, con un livello culturale ed economico-sociale medio alto. </a:t>
          </a:r>
          <a:endParaRPr lang="it-IT" sz="1800" kern="1200" dirty="0"/>
        </a:p>
      </dsp:txBody>
      <dsp:txXfrm>
        <a:off x="1152125" y="3535539"/>
        <a:ext cx="2991057" cy="1467333"/>
      </dsp:txXfrm>
    </dsp:sp>
    <dsp:sp modelId="{09AD01EB-2C63-4BB5-B6B5-660C64368EE4}">
      <dsp:nvSpPr>
        <dsp:cNvPr id="0" name=""/>
        <dsp:cNvSpPr/>
      </dsp:nvSpPr>
      <dsp:spPr>
        <a:xfrm>
          <a:off x="1973127" y="3140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283114" y="3524119"/>
              </a:moveTo>
              <a:arcTo wR="2394626" hR="2394626" stAng="9111403" swAng="1331015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4DA3B-956D-4E5C-ABF2-F1BB3B5238BC}">
      <dsp:nvSpPr>
        <dsp:cNvPr id="0" name=""/>
        <dsp:cNvSpPr/>
      </dsp:nvSpPr>
      <dsp:spPr>
        <a:xfrm>
          <a:off x="50630" y="1671096"/>
          <a:ext cx="4075703" cy="965952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Agriturismo</a:t>
          </a:r>
          <a:r>
            <a:rPr lang="it-IT" sz="1600" kern="1200" dirty="0" smtClean="0"/>
            <a:t>:  </a:t>
          </a:r>
          <a:r>
            <a:rPr lang="it-IT" sz="1800" kern="1200" dirty="0" smtClean="0"/>
            <a:t>adulti  che viaggiano in coppia o con i bambini, di profilo culturale ed economico-sociale medio.</a:t>
          </a:r>
          <a:endParaRPr lang="it-IT" sz="1800" kern="1200" dirty="0"/>
        </a:p>
      </dsp:txBody>
      <dsp:txXfrm>
        <a:off x="50630" y="1671096"/>
        <a:ext cx="4075703" cy="965952"/>
      </dsp:txXfrm>
    </dsp:sp>
    <dsp:sp modelId="{54F454F8-DB05-4809-A0F2-68D527C7AD82}">
      <dsp:nvSpPr>
        <dsp:cNvPr id="0" name=""/>
        <dsp:cNvSpPr/>
      </dsp:nvSpPr>
      <dsp:spPr>
        <a:xfrm>
          <a:off x="2130418" y="887355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629385" y="776554"/>
              </a:moveTo>
              <a:arcTo wR="2394626" hR="2394626" stAng="13350557" swAng="1378885"/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CDA042-F575-4B5F-9920-E25E6A338179}">
      <dsp:nvSpPr>
        <dsp:cNvPr id="0" name=""/>
        <dsp:cNvSpPr/>
      </dsp:nvSpPr>
      <dsp:spPr>
        <a:xfrm>
          <a:off x="0" y="0"/>
          <a:ext cx="1952689" cy="781075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Sito</a:t>
          </a:r>
          <a:endParaRPr lang="it-IT" sz="2400" kern="1200" dirty="0"/>
        </a:p>
      </dsp:txBody>
      <dsp:txXfrm>
        <a:off x="0" y="0"/>
        <a:ext cx="1952689" cy="781075"/>
      </dsp:txXfrm>
    </dsp:sp>
    <dsp:sp modelId="{41617A72-3442-4F1B-BC4B-257697E7D572}">
      <dsp:nvSpPr>
        <dsp:cNvPr id="0" name=""/>
        <dsp:cNvSpPr/>
      </dsp:nvSpPr>
      <dsp:spPr>
        <a:xfrm>
          <a:off x="1872208" y="3"/>
          <a:ext cx="1952689" cy="781075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Social Network</a:t>
          </a:r>
          <a:endParaRPr lang="it-IT" sz="2400" kern="1200" dirty="0"/>
        </a:p>
      </dsp:txBody>
      <dsp:txXfrm>
        <a:off x="1872208" y="3"/>
        <a:ext cx="1952689" cy="781075"/>
      </dsp:txXfrm>
    </dsp:sp>
    <dsp:sp modelId="{F6D3BBB7-39F8-4D41-886D-67F02A07942A}">
      <dsp:nvSpPr>
        <dsp:cNvPr id="0" name=""/>
        <dsp:cNvSpPr/>
      </dsp:nvSpPr>
      <dsp:spPr>
        <a:xfrm>
          <a:off x="3735942" y="3"/>
          <a:ext cx="1952689" cy="781075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App</a:t>
          </a:r>
          <a:r>
            <a:rPr lang="it-IT" sz="2400" kern="1200" dirty="0" smtClean="0"/>
            <a:t> </a:t>
          </a:r>
          <a:endParaRPr lang="it-IT" sz="2400" kern="1200" dirty="0"/>
        </a:p>
      </dsp:txBody>
      <dsp:txXfrm>
        <a:off x="3735942" y="3"/>
        <a:ext cx="1952689" cy="781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D22F-8917-4191-973E-6C54FFAF9F36}" type="datetimeFigureOut">
              <a:rPr lang="it-IT" smtClean="0"/>
              <a:pPr/>
              <a:t>07/02/2013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92DB-4BDA-4BAE-A808-E14900985FF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3168352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SCOPRI</a:t>
            </a:r>
            <a:r>
              <a:rPr lang="it-IT" dirty="0" smtClean="0"/>
              <a:t>MENFI</a:t>
            </a:r>
            <a:br>
              <a:rPr lang="it-IT" dirty="0" smtClean="0"/>
            </a:b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TerraMareVino</a:t>
            </a:r>
            <a:r>
              <a:rPr lang="it-IT" dirty="0" err="1" smtClean="0"/>
              <a:t>Sicilia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8052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Un piano integrato di marketing turistico territoriale </a:t>
            </a:r>
          </a:p>
          <a:p>
            <a:pPr algn="ctr"/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promosso da SISTEMA VINO</a:t>
            </a:r>
            <a:endParaRPr lang="it-IT" sz="2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3995936" y="4797152"/>
          <a:ext cx="1340966" cy="948910"/>
        </p:xfrm>
        <a:graphic>
          <a:graphicData uri="http://schemas.openxmlformats.org/presentationml/2006/ole">
            <p:oleObj spid="_x0000_s1026" name="Acrobat Document" r:id="rId3" imgW="8009524" imgH="5668166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67544" y="404664"/>
            <a:ext cx="8229600" cy="63408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Comunicazione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251520" y="1052736"/>
            <a:ext cx="8712968" cy="1512168"/>
          </a:xfrm>
          <a:prstGeom prst="rect">
            <a:avLst/>
          </a:prstGeom>
        </p:spPr>
        <p:txBody>
          <a:bodyPr/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 strategia di comunicazione deve puntare a far conoscere il territorio e le sue eccellenze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Il primo canale su cui puntare e’ il web 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2123728" y="2492896"/>
          <a:ext cx="5688632" cy="2564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4"/>
          <p:cNvSpPr/>
          <p:nvPr/>
        </p:nvSpPr>
        <p:spPr>
          <a:xfrm>
            <a:off x="467544" y="3645024"/>
            <a:ext cx="84969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Strategia di promo-commercializzazione</a:t>
            </a:r>
            <a:endParaRPr lang="it-IT" sz="30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3861048"/>
            <a:ext cx="86409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sz="2400" dirty="0" smtClean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Promozione presso i tour </a:t>
            </a:r>
            <a:r>
              <a:rPr lang="it-IT" sz="24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operator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internazionali della destinazione Menfi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Coinvolgimento nella promozione del territorio dei “nuovi </a:t>
            </a:r>
            <a:r>
              <a:rPr lang="it-IT" sz="24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Menfitani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”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Apertura di un punto di informazioni che faccia da “centro prenotazioni”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Strategia 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67544" y="620688"/>
            <a:ext cx="7139136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Apertura di un punto di informazioni turistiche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999381"/>
            <a:ext cx="4906888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pperplate Gothic Light" pitchFamily="34" charset="0"/>
                <a:ea typeface="+mn-ea"/>
                <a:cs typeface="+mn-cs"/>
              </a:rPr>
              <a:t>	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Verrà creato un punto di accoglienza ed informazione turistica, che possa fungere da centro servizi e da collettore di prenotazioni per </a:t>
            </a:r>
          </a:p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tutto il territorio.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Immagine 3" descr="info.jpg"/>
          <p:cNvPicPr>
            <a:picLocks noChangeAspect="1"/>
          </p:cNvPicPr>
          <p:nvPr/>
        </p:nvPicPr>
        <p:blipFill>
          <a:blip r:embed="rId2" cstate="print"/>
          <a:srcRect l="23520" t="23520" r="22721" b="22721"/>
          <a:stretch>
            <a:fillRect/>
          </a:stretch>
        </p:blipFill>
        <p:spPr>
          <a:xfrm>
            <a:off x="7668344" y="548680"/>
            <a:ext cx="1152128" cy="115212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Strategia 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 descr="rendering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49442" y="1772816"/>
            <a:ext cx="3694558" cy="4797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Menfi = Agricoltura</a:t>
            </a:r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</a:rPr>
              <a:t> di Qualità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Garanzia della equilibrata conservazione delle risorse paesaggistiche, culturali ed enogastronomiche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Armoniosa ed integrata promozione del territorio e dei suoi frutti</a:t>
            </a:r>
            <a:r>
              <a:rPr lang="it-IT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sz="3600" dirty="0">
                <a:solidFill>
                  <a:schemeClr val="accent2">
                    <a:lumMod val="75000"/>
                  </a:schemeClr>
                </a:solidFill>
              </a:rPr>
            </a:b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572000" y="1124744"/>
            <a:ext cx="360040" cy="40234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572000" y="4365104"/>
            <a:ext cx="360040" cy="40234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Premessa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07704" y="332656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8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Gli operatori del territorio avendo apprezzato proprio in ambito agricolo i vantaggi del fare sistema, vogliono riproporlo in ambito turistico.</a:t>
            </a:r>
            <a:endParaRPr lang="it-IT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" name="Immagine 2" descr="fare sistema 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613420"/>
            <a:ext cx="2181225" cy="2095500"/>
          </a:xfrm>
          <a:prstGeom prst="rect">
            <a:avLst/>
          </a:prstGeom>
        </p:spPr>
      </p:pic>
      <p:graphicFrame>
        <p:nvGraphicFramePr>
          <p:cNvPr id="6" name="Diagramma 5"/>
          <p:cNvGraphicFramePr/>
          <p:nvPr/>
        </p:nvGraphicFramePr>
        <p:xfrm>
          <a:off x="1524000" y="2852936"/>
          <a:ext cx="6096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ttangolo 6"/>
          <p:cNvSpPr/>
          <p:nvPr/>
        </p:nvSpPr>
        <p:spPr>
          <a:xfrm>
            <a:off x="251520" y="544522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Creazione del prodotto turistico “MENFI”</a:t>
            </a:r>
            <a:endParaRPr lang="it-IT" sz="32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Premessa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Obiettivi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TURISMO = LEVA STRATEGICA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SVILUPPO TERRITORIALE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pperplate Gothic Light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Aumentare l’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attrattività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di Menfi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Destagionalizzare ed internazionalizzare il turismo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Creare la cultura dell’accoglienza e dell’ospitalità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Creare valore per la comunità di Menfi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Immagine 3" descr="strategia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626918"/>
            <a:ext cx="1872208" cy="1433930"/>
          </a:xfrm>
          <a:prstGeom prst="rect">
            <a:avLst/>
          </a:prstGeom>
        </p:spPr>
      </p:pic>
      <p:sp>
        <p:nvSpPr>
          <p:cNvPr id="5" name="Freccia in giù 4"/>
          <p:cNvSpPr/>
          <p:nvPr/>
        </p:nvSpPr>
        <p:spPr>
          <a:xfrm>
            <a:off x="4355976" y="2852936"/>
            <a:ext cx="576064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Obiettivi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548680"/>
            <a:ext cx="25202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Classifica dei prodotti turistici più venduti per la destinazione </a:t>
            </a:r>
            <a:r>
              <a:rPr lang="it-IT" sz="2000" b="1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italia</a:t>
            </a:r>
            <a:endParaRPr lang="it-IT" sz="2000" b="1" dirty="0" smtClean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it-IT" sz="1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(Fonte Osservatorio del turismo)</a:t>
            </a:r>
            <a:endParaRPr lang="it-IT" sz="14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427984" y="506730"/>
          <a:ext cx="4176464" cy="6351270"/>
        </p:xfrm>
        <a:graphic>
          <a:graphicData uri="http://schemas.openxmlformats.org/drawingml/2006/table">
            <a:tbl>
              <a:tblPr/>
              <a:tblGrid>
                <a:gridCol w="4176464"/>
              </a:tblGrid>
              <a:tr h="1412133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Classifica prevista per la domanda di turismo verso l'Italia nel 2013 per area-prodotto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Città d'arte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Mare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Itinerari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Laghi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Montagna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Archeologia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Enogastronomia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Eventi culturali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Sport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Agriturismo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Religioso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Business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8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Terme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reccia a destra 3"/>
          <p:cNvSpPr/>
          <p:nvPr/>
        </p:nvSpPr>
        <p:spPr>
          <a:xfrm>
            <a:off x="3419872" y="5517232"/>
            <a:ext cx="1728192" cy="14401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501008"/>
            <a:ext cx="2592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Menfi ha sicuramente le carte in regola per competere in almeno 5 classi di prodotto</a:t>
            </a:r>
            <a:endParaRPr lang="it-IT" sz="24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3419872" y="5157192"/>
            <a:ext cx="1728192" cy="14401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3491880" y="2492896"/>
            <a:ext cx="1728192" cy="14401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419872" y="4365104"/>
            <a:ext cx="1728192" cy="14401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3491880" y="2852936"/>
            <a:ext cx="1728192" cy="14401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Analisi di mercato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67544" y="476672"/>
            <a:ext cx="8229600" cy="63408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Target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323528" y="1241376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 descr="sviluppo-di-una-strategia-per-un-mercato-target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376264" cy="23762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Analisi di mercato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2"/>
          <p:cNvSpPr txBox="1">
            <a:spLocks/>
          </p:cNvSpPr>
          <p:nvPr/>
        </p:nvSpPr>
        <p:spPr>
          <a:xfrm>
            <a:off x="3851920" y="620688"/>
            <a:ext cx="4834880" cy="85010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Concept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sp>
        <p:nvSpPr>
          <p:cNvPr id="3" name="Segnaposto contenuto 3"/>
          <p:cNvSpPr txBox="1">
            <a:spLocks/>
          </p:cNvSpPr>
          <p:nvPr/>
        </p:nvSpPr>
        <p:spPr>
          <a:xfrm>
            <a:off x="251520" y="1484784"/>
            <a:ext cx="864096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             VACANZA = ESPERIENZA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Il visitatore si integra nella comunità locale e ne vive le abitudini e le tradizioni.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pperplate Gothic Light" pitchFamily="34" charset="0"/>
              <a:ea typeface="+mn-ea"/>
              <a:cs typeface="+mn-cs"/>
            </a:endParaRPr>
          </a:p>
        </p:txBody>
      </p:sp>
      <p:sp>
        <p:nvSpPr>
          <p:cNvPr id="9" name="Titolo 4"/>
          <p:cNvSpPr txBox="1">
            <a:spLocks/>
          </p:cNvSpPr>
          <p:nvPr/>
        </p:nvSpPr>
        <p:spPr>
          <a:xfrm>
            <a:off x="611560" y="3284984"/>
            <a:ext cx="8229600" cy="80761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Strategia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251520" y="4221088"/>
            <a:ext cx="8712968" cy="29969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Stesura di un Calendario di eventi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Ideazione di un marchio territoriale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Implementazione di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una diffusa strategia di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comunicazione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Apertura di un punto di informazioni turistiche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Immagine 14" descr="giache bian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548680"/>
            <a:ext cx="1302188" cy="975013"/>
          </a:xfrm>
          <a:prstGeom prst="rect">
            <a:avLst/>
          </a:prstGeom>
        </p:spPr>
      </p:pic>
      <p:pic>
        <p:nvPicPr>
          <p:cNvPr id="16" name="Immagine 15" descr="lezione di cuc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908720"/>
            <a:ext cx="1512168" cy="1134126"/>
          </a:xfrm>
          <a:prstGeom prst="rect">
            <a:avLst/>
          </a:prstGeom>
        </p:spPr>
      </p:pic>
      <p:pic>
        <p:nvPicPr>
          <p:cNvPr id="13" name="Immagine 12" descr="INCONT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268760"/>
            <a:ext cx="1512168" cy="1132666"/>
          </a:xfrm>
          <a:prstGeom prst="rect">
            <a:avLst/>
          </a:prstGeom>
        </p:spPr>
      </p:pic>
      <p:pic>
        <p:nvPicPr>
          <p:cNvPr id="14" name="Immagine 13" descr="Cantine-Settesoli-Vendemmia-mare_2012-1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548680"/>
            <a:ext cx="1080120" cy="161762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Strategia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/>
          <p:cNvSpPr txBox="1">
            <a:spLocks/>
          </p:cNvSpPr>
          <p:nvPr/>
        </p:nvSpPr>
        <p:spPr>
          <a:xfrm>
            <a:off x="179512" y="548680"/>
            <a:ext cx="7056784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ea typeface="+mj-ea"/>
                <a:cs typeface="Consolas" pitchFamily="49" charset="0"/>
              </a:rPr>
              <a:t>Calendario di eventi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ea typeface="+mj-ea"/>
              <a:cs typeface="Consolas" pitchFamily="49" charset="0"/>
            </a:endParaRPr>
          </a:p>
        </p:txBody>
      </p:sp>
      <p:sp>
        <p:nvSpPr>
          <p:cNvPr id="3" name="Segnaposto contenuto 4"/>
          <p:cNvSpPr txBox="1">
            <a:spLocks/>
          </p:cNvSpPr>
          <p:nvPr/>
        </p:nvSpPr>
        <p:spPr>
          <a:xfrm>
            <a:off x="467544" y="1556792"/>
            <a:ext cx="8363272" cy="46805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Il piano di promozione integrata si incentra essenzialmente sulla promozione del territorio e dei suoi frutti (vini, olio, formaggi, frutta), attraverso l’organizzazione di un </a:t>
            </a:r>
            <a:r>
              <a:rPr kumimoji="0" lang="it-IT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calendario di appuntamenti</a:t>
            </a:r>
            <a:r>
              <a:rPr kumimoji="0" lang="it-IT" sz="200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,</a:t>
            </a:r>
            <a:r>
              <a:rPr kumimoji="0" lang="it-IT" sz="2000" b="1" i="1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che va da aprile ad ottobre, e </a:t>
            </a:r>
            <a:r>
              <a:rPr kumimoji="0" lang="it-IT" sz="200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che si sviluppa essenzialmente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su due direttrici: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2000" b="1" i="1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l’enogastronomia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2000" b="1" i="1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 natura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algn="just"/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Sono stati previsti degli eventi comuni che coinvolgeranno tutti gli aderenti al programma e dei format di eventi singoli che ogni operatore potrà realizzare nelle proprie strutture. Nel calendario saranno poi inseriti gli eventi promossi dai singoli operatori e quelli già presenti nel territorio (</a:t>
            </a:r>
            <a:r>
              <a:rPr lang="it-IT" sz="20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inycon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passeggiata tra gli ulivi, </a:t>
            </a:r>
            <a:r>
              <a:rPr lang="it-IT" sz="20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etc</a:t>
            </a:r>
            <a:r>
              <a:rPr lang="it-IT" sz="2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it-IT" sz="2000" dirty="0" smtClean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Strategia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Immagine 3" descr="11520691-vettore-calendari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770" t="4234" b="6857"/>
          <a:stretch>
            <a:fillRect/>
          </a:stretch>
        </p:blipFill>
        <p:spPr>
          <a:xfrm>
            <a:off x="7236296" y="0"/>
            <a:ext cx="1619672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412776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Uno slogan evocativo del territorio nelle sue componenti più distintive, che dia il senso dell’esperienza che i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menfitani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vogliono condividere con i visitatori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62068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Marchio Territoriale</a:t>
            </a:r>
            <a:endParaRPr lang="it-IT" sz="40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Strategia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6" name="Immagine 5" descr="logo definitiv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85865"/>
            <a:ext cx="9144000" cy="2307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496</Words>
  <Application>Microsoft Office PowerPoint</Application>
  <PresentationFormat>Presentazione su schermo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Tema di Office</vt:lpstr>
      <vt:lpstr>Adobe Acrobat Document</vt:lpstr>
      <vt:lpstr>SCOPRIMENFI TerraMareVinoSicilia</vt:lpstr>
      <vt:lpstr> Menfi = Agricoltura di Qualità   Garanzia della equilibrata conservazione delle risorse paesaggistiche, culturali ed enogastronomiche   Armoniosa ed integrata promozione del territorio e dei suoi frutti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30</cp:revision>
  <dcterms:created xsi:type="dcterms:W3CDTF">2013-02-04T09:19:04Z</dcterms:created>
  <dcterms:modified xsi:type="dcterms:W3CDTF">2013-02-07T11:42:14Z</dcterms:modified>
</cp:coreProperties>
</file>